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20"/>
  </p:notesMasterIdLst>
  <p:sldIdLst>
    <p:sldId id="256" r:id="rId2"/>
    <p:sldId id="257" r:id="rId3"/>
    <p:sldId id="273" r:id="rId4"/>
    <p:sldId id="274" r:id="rId5"/>
    <p:sldId id="258" r:id="rId6"/>
    <p:sldId id="259" r:id="rId7"/>
    <p:sldId id="260" r:id="rId8"/>
    <p:sldId id="261" r:id="rId9"/>
    <p:sldId id="262" r:id="rId10"/>
    <p:sldId id="263" r:id="rId11"/>
    <p:sldId id="264" r:id="rId12"/>
    <p:sldId id="268" r:id="rId13"/>
    <p:sldId id="265" r:id="rId14"/>
    <p:sldId id="266" r:id="rId15"/>
    <p:sldId id="267" r:id="rId16"/>
    <p:sldId id="270" r:id="rId17"/>
    <p:sldId id="269" r:id="rId18"/>
    <p:sldId id="271" r:id="rId1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6" d="100"/>
          <a:sy n="126" d="100"/>
        </p:scale>
        <p:origin x="-78" y="-252"/>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xmlns="" val="170981587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 name="Shape 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solidFill>
                  <a:schemeClr val="dk1"/>
                </a:solidFill>
              </a:rPr>
              <a:t>Todo - Placeholder Diagrams. Redo to match presentation theme and current content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solidFill>
                  <a:schemeClr val="dk1"/>
                </a:solidFill>
              </a:rPr>
              <a:t>Todo - Placeholder Diagrams. Redo to match presentation theme and current content</a:t>
            </a:r>
          </a:p>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Gabe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Jared</a:t>
            </a:r>
          </a:p>
          <a:p>
            <a:pPr>
              <a:spcBef>
                <a:spcPts val="0"/>
              </a:spcBef>
              <a:buNone/>
            </a:pPr>
            <a:r>
              <a:rPr lang="en"/>
              <a:t>TODO - Make this pretty later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Jared</a:t>
            </a:r>
          </a:p>
          <a:p>
            <a:pPr>
              <a:spcBef>
                <a:spcPts val="0"/>
              </a:spcBef>
              <a:buNone/>
            </a:pPr>
            <a:r>
              <a:rPr lang="en"/>
              <a:t>This slide discusses design choices we have made thus far as a group and why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Jared</a:t>
            </a:r>
          </a:p>
          <a:p>
            <a:pPr>
              <a:spcBef>
                <a:spcPts val="0"/>
              </a:spcBef>
              <a:buNone/>
            </a:pPr>
            <a:r>
              <a:rPr lang="en"/>
              <a:t>This slide discusses current state of implementation.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Gabe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Gabe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andy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-In terms of the process, we settled on doing an iterative approach, where we would go through the complete phases of development for what we estimated to be two major iterations, one per term.</a:t>
            </a:r>
          </a:p>
          <a:p>
            <a:pPr rtl="0">
              <a:spcBef>
                <a:spcPts val="0"/>
              </a:spcBef>
              <a:buNone/>
            </a:pPr>
            <a:r>
              <a:rPr lang="en"/>
              <a:t>-Very early on, after collecting requirements, sponsor made it clear that we should not expect changes to the requirements. This would negate some of the flexibility offered by other more agile methodologies such as Scrum. We also wanted to spend more time up front on design and learning what could and could not be done before delving in too deeply into the project. Most of this semester has been taken up with experimenting with technologies to that end.</a:t>
            </a:r>
          </a:p>
          <a:p>
            <a:pPr rtl="0">
              <a:spcBef>
                <a:spcPts val="0"/>
              </a:spcBef>
              <a:buNone/>
            </a:pPr>
            <a:r>
              <a:rPr lang="en"/>
              <a:t>-One advantage of this process is that it allows for us to deliver something by the end of this semester (which we are actively working on finishing), and thus get feedback. This isn’t the only time we have gotten feedback-- we are in communication with our sponsor about once every other week to make sure that we are understanding requirements correctly, that our design choices are in line with what the sponsor has in mind, and to show how the implementation is coming along.</a:t>
            </a:r>
          </a:p>
          <a:p>
            <a:pPr rtl="0">
              <a:spcBef>
                <a:spcPts val="0"/>
              </a:spcBef>
              <a:buNone/>
            </a:pPr>
            <a:endParaRPr/>
          </a:p>
          <a:p>
            <a:pPr rtl="0">
              <a:spcBef>
                <a:spcPts val="0"/>
              </a:spcBef>
              <a:buNone/>
            </a:pPr>
            <a:r>
              <a:rPr lang="en"/>
              <a:t>Spent the beginning of the semester doing solely documentation and requirements gathering. Made Vision and Scope, SRS, and begun Use Cases and Risk Analysis documents. Moved on to design, and prototypes quickly followed. Prototypes revealed weaknesses and problems with design, and those were addressed. Basic testing is implemented. Now, at the end of this semester, we are planning on meeting up after fininshing our first deliverable, and then evaluating what went well, what could be improved, what’s the actual status of the implementation and project as a whole.</a:t>
            </a:r>
          </a:p>
          <a:p>
            <a:pPr rtl="0">
              <a:spcBef>
                <a:spcPts val="0"/>
              </a:spcBef>
              <a:buNone/>
            </a:pPr>
            <a:endParaRPr/>
          </a:p>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solidFill>
                  <a:schemeClr val="dk1"/>
                </a:solidFill>
              </a:rPr>
              <a:t>Todo - Placeholder Diagrams. Redo to match presentation theme and current content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3028950"/>
            <a:ext cx="6477000" cy="13716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4537528"/>
            <a:ext cx="6705600" cy="51435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12/9/2014</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lstStyle>
          <a:p>
            <a:pPr>
              <a:spcBef>
                <a:spcPts val="0"/>
              </a:spcBef>
              <a:buNone/>
            </a:pPr>
            <a:fld id="{00000000-1234-1234-1234-123412341234}" type="slidenum">
              <a:rPr lang="en" smtClean="0"/>
              <a:pPr>
                <a:spcBef>
                  <a:spcPts val="0"/>
                </a:spcBef>
                <a:buNone/>
              </a:pPr>
              <a:t>‹#›</a:t>
            </a:fld>
            <a:endParaRPr lang="e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spcBef>
                <a:spcPts val="0"/>
              </a:spcBef>
              <a:buNone/>
            </a:pPr>
            <a:fld id="{00000000-1234-1234-1234-123412341234}" type="slidenum">
              <a:rPr lang="en" smtClean="0"/>
              <a:pPr>
                <a:spcBef>
                  <a:spcPts val="0"/>
                </a:spcBef>
                <a:buNone/>
              </a:pPr>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57201"/>
            <a:ext cx="2057400" cy="41374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457200"/>
            <a:ext cx="5562600" cy="413742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4686302"/>
            <a:ext cx="2209800" cy="273844"/>
          </a:xfrm>
        </p:spPr>
        <p:txBody>
          <a:bodyPr/>
          <a:lstStyle/>
          <a:p>
            <a:pPr eaLnBrk="1" latinLnBrk="0" hangingPunct="1"/>
            <a:fld id="{23A271A1-F6D6-438B-A432-4747EE7ECD40}" type="datetimeFigureOut">
              <a:rPr lang="en-US" smtClean="0"/>
              <a:pPr eaLnBrk="1" latinLnBrk="0" hangingPunct="1"/>
              <a:t>12/9/2014</a:t>
            </a:fld>
            <a:endParaRPr lang="en-US" dirty="0"/>
          </a:p>
        </p:txBody>
      </p:sp>
      <p:sp>
        <p:nvSpPr>
          <p:cNvPr id="5" name="Footer Placeholder 4"/>
          <p:cNvSpPr>
            <a:spLocks noGrp="1"/>
          </p:cNvSpPr>
          <p:nvPr>
            <p:ph type="ftr" sz="quarter" idx="11"/>
          </p:nvPr>
        </p:nvSpPr>
        <p:spPr>
          <a:xfrm>
            <a:off x="457202" y="4686156"/>
            <a:ext cx="5573483" cy="273844"/>
          </a:xfrm>
        </p:spPr>
        <p:txBody>
          <a:bodyPr/>
          <a:lstStyle/>
          <a:p>
            <a:endParaRPr kumimoji="0" lang="en-US" dirty="0"/>
          </a:p>
        </p:txBody>
      </p:sp>
      <p:sp>
        <p:nvSpPr>
          <p:cNvPr id="7" name="Rectangle 6"/>
          <p:cNvSpPr/>
          <p:nvPr/>
        </p:nvSpPr>
        <p:spPr bwMode="white">
          <a:xfrm>
            <a:off x="6096318" y="0"/>
            <a:ext cx="320040" cy="51435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457200"/>
            <a:ext cx="228600" cy="46863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40005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6056313" y="77787"/>
            <a:ext cx="400050" cy="244476"/>
          </a:xfrm>
        </p:spPr>
        <p:txBody>
          <a:bodyPr/>
          <a:lstStyle/>
          <a:p>
            <a:pPr>
              <a:spcBef>
                <a:spcPts val="0"/>
              </a:spcBef>
              <a:buNone/>
            </a:pPr>
            <a:fld id="{00000000-1234-1234-1234-123412341234}" type="slidenum">
              <a:rPr lang="en" smtClean="0"/>
              <a:pPr>
                <a:spcBef>
                  <a:spcPts val="0"/>
                </a:spcBef>
                <a:buNone/>
              </a:pPr>
              <a:t>‹#›</a:t>
            </a:fld>
            <a:endParaRPr lang="en"/>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171450"/>
            <a:ext cx="8153400" cy="74295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spcBef>
                <a:spcPts val="0"/>
              </a:spcBef>
              <a:buNone/>
            </a:pPr>
            <a:fld id="{00000000-1234-1234-1234-123412341234}" type="slidenum">
              <a:rPr lang="en" smtClean="0"/>
              <a:pPr>
                <a:spcBef>
                  <a:spcPts val="0"/>
                </a:spcBef>
                <a:buNone/>
              </a:pPr>
              <a:t>‹#›</a:t>
            </a:fld>
            <a:endParaRPr lang="en"/>
          </a:p>
        </p:txBody>
      </p:sp>
      <p:sp>
        <p:nvSpPr>
          <p:cNvPr id="8" name="Content Placeholder 7"/>
          <p:cNvSpPr>
            <a:spLocks noGrp="1"/>
          </p:cNvSpPr>
          <p:nvPr>
            <p:ph sz="quarter" idx="1"/>
          </p:nvPr>
        </p:nvSpPr>
        <p:spPr>
          <a:xfrm>
            <a:off x="612648" y="1200150"/>
            <a:ext cx="8153400" cy="33718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057400"/>
            <a:ext cx="7123113" cy="1254919"/>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200150"/>
            <a:ext cx="7620000" cy="74295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lstStyle>
          <a:p>
            <a:pPr>
              <a:spcBef>
                <a:spcPts val="0"/>
              </a:spcBef>
              <a:buNone/>
            </a:pPr>
            <a:fld id="{00000000-1234-1234-1234-123412341234}" type="slidenum">
              <a:rPr lang="en" smtClean="0"/>
              <a:pPr>
                <a:spcBef>
                  <a:spcPts val="0"/>
                </a:spcBef>
                <a:buNone/>
              </a:pPr>
              <a:t>‹#›</a:t>
            </a:fld>
            <a:endParaRPr lang="en"/>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192175"/>
            <a:ext cx="38862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192175"/>
            <a:ext cx="38862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12/9/2014</a:t>
            </a:fld>
            <a:endParaRPr lang="en-US"/>
          </a:p>
        </p:txBody>
      </p:sp>
      <p:sp>
        <p:nvSpPr>
          <p:cNvPr id="10" name="Slide Number Placeholder 9"/>
          <p:cNvSpPr>
            <a:spLocks noGrp="1"/>
          </p:cNvSpPr>
          <p:nvPr>
            <p:ph type="sldNum" sz="quarter" idx="16"/>
          </p:nvPr>
        </p:nvSpPr>
        <p:spPr/>
        <p:txBody>
          <a:bodyPr rtlCol="0"/>
          <a:lstStyle/>
          <a:p>
            <a:pPr>
              <a:spcBef>
                <a:spcPts val="0"/>
              </a:spcBef>
              <a:buNone/>
            </a:pPr>
            <a:fld id="{00000000-1234-1234-1234-123412341234}" type="slidenum">
              <a:rPr lang="en" smtClean="0"/>
              <a:pPr>
                <a:spcBef>
                  <a:spcPts val="0"/>
                </a:spcBef>
                <a:buNone/>
              </a:pPr>
              <a:t>‹#›</a:t>
            </a:fld>
            <a:endParaRPr lang="en"/>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04787"/>
            <a:ext cx="8153400" cy="65246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1828800"/>
            <a:ext cx="3886200" cy="26860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1828800"/>
            <a:ext cx="3886200" cy="26860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12/9/2014</a:t>
            </a:fld>
            <a:endParaRPr lang="en-US"/>
          </a:p>
        </p:txBody>
      </p:sp>
      <p:sp>
        <p:nvSpPr>
          <p:cNvPr id="12" name="Slide Number Placeholder 11"/>
          <p:cNvSpPr>
            <a:spLocks noGrp="1"/>
          </p:cNvSpPr>
          <p:nvPr>
            <p:ph type="sldNum" sz="quarter" idx="16"/>
          </p:nvPr>
        </p:nvSpPr>
        <p:spPr/>
        <p:txBody>
          <a:bodyPr rtlCol="0"/>
          <a:lstStyle/>
          <a:p>
            <a:pPr>
              <a:spcBef>
                <a:spcPts val="0"/>
              </a:spcBef>
              <a:buNone/>
            </a:pPr>
            <a:fld id="{00000000-1234-1234-1234-123412341234}" type="slidenum">
              <a:rPr lang="en" smtClean="0"/>
              <a:pPr>
                <a:spcBef>
                  <a:spcPts val="0"/>
                </a:spcBef>
                <a:buNone/>
              </a:pPr>
              <a:t>‹#›</a:t>
            </a:fld>
            <a:endParaRPr lang="en"/>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314450"/>
            <a:ext cx="3886200" cy="48006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314450"/>
            <a:ext cx="3886200" cy="48006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spcBef>
                <a:spcPts val="0"/>
              </a:spcBef>
              <a:buNone/>
            </a:pPr>
            <a:fld id="{00000000-1234-1234-1234-123412341234}" type="slidenum">
              <a:rPr lang="en" smtClean="0"/>
              <a:pPr>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lstStyle>
          <a:p>
            <a:pPr>
              <a:spcBef>
                <a:spcPts val="0"/>
              </a:spcBef>
              <a:buNone/>
            </a:pPr>
            <a:fld id="{00000000-1234-1234-1234-123412341234}" type="slidenum">
              <a:rPr lang="en" smtClean="0"/>
              <a:pPr>
                <a:spcBef>
                  <a:spcPts val="0"/>
                </a:spcBef>
                <a:buNone/>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04787"/>
            <a:ext cx="8077200" cy="65246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12/9/2014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spcBef>
                <a:spcPts val="0"/>
              </a:spcBef>
              <a:buNone/>
            </a:pPr>
            <a:fld id="{00000000-1234-1234-1234-123412341234}" type="slidenum">
              <a:rPr lang="en" smtClean="0"/>
              <a:pPr>
                <a:spcBef>
                  <a:spcPts val="0"/>
                </a:spcBef>
                <a:buNone/>
              </a:pPr>
              <a:t>‹#›</a:t>
            </a:fld>
            <a:endParaRPr lang="en"/>
          </a:p>
        </p:txBody>
      </p:sp>
      <p:sp>
        <p:nvSpPr>
          <p:cNvPr id="3" name="Text Placeholder 2"/>
          <p:cNvSpPr>
            <a:spLocks noGrp="1"/>
          </p:cNvSpPr>
          <p:nvPr>
            <p:ph type="body" idx="2"/>
          </p:nvPr>
        </p:nvSpPr>
        <p:spPr>
          <a:xfrm>
            <a:off x="609600" y="1314450"/>
            <a:ext cx="1600200" cy="325755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314450"/>
            <a:ext cx="6400800" cy="33147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3490722"/>
            <a:ext cx="7598664"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3486150"/>
            <a:ext cx="7315200" cy="51435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4686300"/>
            <a:ext cx="2667000" cy="273844"/>
          </a:xfrm>
        </p:spPr>
        <p:txBody>
          <a:bodyPr rtlCol="0"/>
          <a:lstStyle/>
          <a:p>
            <a:pPr eaLnBrk="1" latinLnBrk="0" hangingPunct="1"/>
            <a:fld id="{23A271A1-F6D6-438B-A432-4747EE7ECD40}" type="datetimeFigureOut">
              <a:rPr lang="en-US" smtClean="0"/>
              <a:pPr eaLnBrk="1" latinLnBrk="0" hangingPunct="1"/>
              <a:t>12/9/2014</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lstStyle>
          <a:p>
            <a:pPr>
              <a:spcBef>
                <a:spcPts val="0"/>
              </a:spcBef>
              <a:buNone/>
            </a:pPr>
            <a:fld id="{00000000-1234-1234-1234-123412341234}" type="slidenum">
              <a:rPr lang="en" smtClean="0"/>
              <a:pPr>
                <a:spcBef>
                  <a:spcPts val="0"/>
                </a:spcBef>
                <a:buNone/>
              </a:pPr>
              <a:t>‹#›</a:t>
            </a:fld>
            <a:endParaRPr lang="en"/>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en-US" dirty="0"/>
          </a:p>
        </p:txBody>
      </p:sp>
      <p:sp>
        <p:nvSpPr>
          <p:cNvPr id="3" name="Picture Placeholder 2"/>
          <p:cNvSpPr>
            <a:spLocks noGrp="1"/>
          </p:cNvSpPr>
          <p:nvPr>
            <p:ph type="pic" idx="1"/>
          </p:nvPr>
        </p:nvSpPr>
        <p:spPr>
          <a:xfrm>
            <a:off x="1560576" y="0"/>
            <a:ext cx="7583424" cy="3426714"/>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171450"/>
            <a:ext cx="8153400" cy="74295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200150"/>
            <a:ext cx="8153400" cy="339471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12/9/2014</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92583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96012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96012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95416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spcBef>
                <a:spcPts val="0"/>
              </a:spcBef>
              <a:buNone/>
            </a:pPr>
            <a:fld id="{00000000-1234-1234-1234-123412341234}" type="slidenum">
              <a:rPr lang="en" smtClean="0"/>
              <a:pPr>
                <a:spcBef>
                  <a:spcPts val="0"/>
                </a:spcBef>
                <a:buNone/>
              </a:pPr>
              <a:t>‹#›</a:t>
            </a:fld>
            <a:endParaRPr lang="en"/>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jpeg"/><Relationship Id="rId4" Type="http://schemas.openxmlformats.org/officeDocument/2006/relationships/image" Target="../media/image9.png"/><Relationship Id="rId9"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ctrTitle"/>
          </p:nvPr>
        </p:nvSpPr>
        <p:spPr>
          <a:prstGeom prst="rect">
            <a:avLst/>
          </a:prstGeom>
        </p:spPr>
        <p:txBody>
          <a:bodyPr lIns="91425" tIns="91425" rIns="91425" bIns="91425" anchor="b" anchorCtr="0">
            <a:noAutofit/>
          </a:bodyPr>
          <a:lstStyle/>
          <a:p>
            <a:pPr>
              <a:spcBef>
                <a:spcPts val="0"/>
              </a:spcBef>
              <a:buNone/>
            </a:pPr>
            <a:r>
              <a:rPr lang="en-US" dirty="0" smtClean="0"/>
              <a:t>Harris Real Time &amp; embedded Web server</a:t>
            </a:r>
            <a:endParaRPr dirty="0"/>
          </a:p>
        </p:txBody>
      </p:sp>
      <p:sp>
        <p:nvSpPr>
          <p:cNvPr id="31" name="Shape 31"/>
          <p:cNvSpPr txBox="1">
            <a:spLocks noGrp="1"/>
          </p:cNvSpPr>
          <p:nvPr>
            <p:ph type="subTitle" idx="1"/>
          </p:nvPr>
        </p:nvSpPr>
        <p:spPr>
          <a:prstGeom prst="rect">
            <a:avLst/>
          </a:prstGeom>
        </p:spPr>
        <p:txBody>
          <a:bodyPr lIns="91425" tIns="91425" rIns="91425" bIns="91425" anchor="t" anchorCtr="0">
            <a:noAutofit/>
          </a:bodyPr>
          <a:lstStyle/>
          <a:p>
            <a:pPr>
              <a:spcBef>
                <a:spcPts val="0"/>
              </a:spcBef>
              <a:buNone/>
            </a:pPr>
            <a:r>
              <a:rPr lang="en-US" dirty="0" smtClean="0"/>
              <a:t>Team Cobra			</a:t>
            </a:r>
            <a:r>
              <a:rPr lang="en-US" dirty="0" err="1" smtClean="0"/>
              <a:t>Ouroboros</a:t>
            </a:r>
            <a:endParaRPr dirty="0"/>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prstGeom prst="rect">
            <a:avLst/>
          </a:prstGeom>
        </p:spPr>
        <p:txBody>
          <a:bodyPr lIns="91425" tIns="91425" rIns="91425" bIns="91425" anchor="b" anchorCtr="0">
            <a:noAutofit/>
          </a:bodyPr>
          <a:lstStyle/>
          <a:p>
            <a:pPr lvl="0" rtl="0">
              <a:spcBef>
                <a:spcPts val="0"/>
              </a:spcBef>
              <a:buNone/>
            </a:pPr>
            <a:r>
              <a:rPr lang="en"/>
              <a:t>Design</a:t>
            </a:r>
          </a:p>
        </p:txBody>
      </p:sp>
      <p:pic>
        <p:nvPicPr>
          <p:cNvPr id="2050" name="Picture 2" descr="C:\Users\alyne02\Downloads\Ouro Class Diagram - DataModel.png"/>
          <p:cNvPicPr>
            <a:picLocks noChangeAspect="1" noChangeArrowheads="1"/>
          </p:cNvPicPr>
          <p:nvPr/>
        </p:nvPicPr>
        <p:blipFill>
          <a:blip r:embed="rId3"/>
          <a:srcRect/>
          <a:stretch>
            <a:fillRect/>
          </a:stretch>
        </p:blipFill>
        <p:spPr bwMode="auto">
          <a:xfrm>
            <a:off x="1676400" y="1733550"/>
            <a:ext cx="4211171" cy="2735920"/>
          </a:xfrm>
          <a:prstGeom prst="rect">
            <a:avLst/>
          </a:prstGeom>
          <a:noFill/>
        </p:spPr>
      </p:pic>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prstGeom prst="rect">
            <a:avLst/>
          </a:prstGeom>
        </p:spPr>
        <p:txBody>
          <a:bodyPr lIns="91425" tIns="91425" rIns="91425" bIns="91425" anchor="b" anchorCtr="0">
            <a:noAutofit/>
          </a:bodyPr>
          <a:lstStyle/>
          <a:p>
            <a:pPr lvl="0" rtl="0">
              <a:spcBef>
                <a:spcPts val="0"/>
              </a:spcBef>
              <a:buNone/>
            </a:pPr>
            <a:r>
              <a:rPr lang="en"/>
              <a:t>Design</a:t>
            </a:r>
          </a:p>
        </p:txBody>
      </p:sp>
      <p:pic>
        <p:nvPicPr>
          <p:cNvPr id="3074" name="Picture 2" descr="C:\Users\alyne02\Downloads\Ouro Class Diagram - Strategy.png"/>
          <p:cNvPicPr>
            <a:picLocks noChangeAspect="1" noChangeArrowheads="1"/>
          </p:cNvPicPr>
          <p:nvPr/>
        </p:nvPicPr>
        <p:blipFill>
          <a:blip r:embed="rId3"/>
          <a:srcRect/>
          <a:stretch>
            <a:fillRect/>
          </a:stretch>
        </p:blipFill>
        <p:spPr bwMode="auto">
          <a:xfrm>
            <a:off x="2057400" y="1200150"/>
            <a:ext cx="2728585" cy="3736975"/>
          </a:xfrm>
          <a:prstGeom prst="rect">
            <a:avLst/>
          </a:prstGeom>
          <a:noFill/>
        </p:spPr>
      </p:pic>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3" name="Shape 113"/>
          <p:cNvPicPr preferRelativeResize="0"/>
          <p:nvPr/>
        </p:nvPicPr>
        <p:blipFill>
          <a:blip r:embed="rId3">
            <a:alphaModFix/>
          </a:blip>
          <a:stretch>
            <a:fillRect/>
          </a:stretch>
        </p:blipFill>
        <p:spPr>
          <a:xfrm>
            <a:off x="3105750" y="1337525"/>
            <a:ext cx="5581050" cy="3450950"/>
          </a:xfrm>
          <a:prstGeom prst="rect">
            <a:avLst/>
          </a:prstGeom>
          <a:noFill/>
          <a:ln>
            <a:noFill/>
          </a:ln>
        </p:spPr>
      </p:pic>
      <p:sp>
        <p:nvSpPr>
          <p:cNvPr id="112" name="Shape 112"/>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Testing &amp; Quality Metrics</a:t>
            </a:r>
          </a:p>
        </p:txBody>
      </p:sp>
      <p:sp>
        <p:nvSpPr>
          <p:cNvPr id="114" name="Shape 114"/>
          <p:cNvSpPr txBox="1">
            <a:spLocks noGrp="1"/>
          </p:cNvSpPr>
          <p:nvPr>
            <p:ph type="body" idx="1"/>
          </p:nvPr>
        </p:nvSpPr>
        <p:spPr>
          <a:xfrm>
            <a:off x="457200" y="1200150"/>
            <a:ext cx="3650399"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Average Estimation </a:t>
            </a:r>
            <a:r>
              <a:rPr lang="en" sz="2400" dirty="0" smtClean="0"/>
              <a:t>Error</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Accountability </a:t>
            </a:r>
            <a:r>
              <a:rPr lang="en" sz="2400" dirty="0" smtClean="0"/>
              <a:t>Metric</a:t>
            </a:r>
          </a:p>
          <a:p>
            <a:pPr marL="457200" lvl="0" indent="-38100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smtClean="0"/>
              <a:t>Backend Unit Tests</a:t>
            </a:r>
            <a:endParaRPr lang="en" sz="2400"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Implementation</a:t>
            </a:r>
          </a:p>
        </p:txBody>
      </p:sp>
      <p:sp>
        <p:nvSpPr>
          <p:cNvPr id="87" name="Shape 87"/>
          <p:cNvSpPr txBox="1">
            <a:spLocks noGrp="1"/>
          </p:cNvSpPr>
          <p:nvPr>
            <p:ph type="body" idx="1"/>
          </p:nvPr>
        </p:nvSpPr>
        <p:spPr>
          <a:prstGeom prst="rect">
            <a:avLst/>
          </a:prstGeom>
        </p:spPr>
        <p:txBody>
          <a:bodyPr lIns="91425" tIns="91425" rIns="91425" bIns="91425" anchor="t" anchorCtr="0">
            <a:noAutofit/>
          </a:bodyPr>
          <a:lstStyle/>
          <a:p>
            <a:pPr>
              <a:spcBef>
                <a:spcPts val="0"/>
              </a:spcBef>
              <a:buNone/>
            </a:pPr>
            <a:r>
              <a:rPr lang="en" sz="2400"/>
              <a:t> </a:t>
            </a:r>
          </a:p>
        </p:txBody>
      </p:sp>
      <p:pic>
        <p:nvPicPr>
          <p:cNvPr id="88" name="Shape 88"/>
          <p:cNvPicPr preferRelativeResize="0"/>
          <p:nvPr/>
        </p:nvPicPr>
        <p:blipFill>
          <a:blip r:embed="rId3">
            <a:alphaModFix/>
          </a:blip>
          <a:stretch>
            <a:fillRect/>
          </a:stretch>
        </p:blipFill>
        <p:spPr>
          <a:xfrm>
            <a:off x="7474887" y="1972200"/>
            <a:ext cx="523875" cy="523875"/>
          </a:xfrm>
          <a:prstGeom prst="rect">
            <a:avLst/>
          </a:prstGeom>
          <a:noFill/>
          <a:ln>
            <a:noFill/>
          </a:ln>
        </p:spPr>
      </p:pic>
      <p:pic>
        <p:nvPicPr>
          <p:cNvPr id="89" name="Shape 89"/>
          <p:cNvPicPr preferRelativeResize="0"/>
          <p:nvPr/>
        </p:nvPicPr>
        <p:blipFill>
          <a:blip r:embed="rId4">
            <a:alphaModFix/>
          </a:blip>
          <a:stretch>
            <a:fillRect/>
          </a:stretch>
        </p:blipFill>
        <p:spPr>
          <a:xfrm>
            <a:off x="5577475" y="1647450"/>
            <a:ext cx="1173349" cy="1173349"/>
          </a:xfrm>
          <a:prstGeom prst="rect">
            <a:avLst/>
          </a:prstGeom>
          <a:noFill/>
          <a:ln>
            <a:noFill/>
          </a:ln>
        </p:spPr>
      </p:pic>
      <p:pic>
        <p:nvPicPr>
          <p:cNvPr id="90" name="Shape 90"/>
          <p:cNvPicPr preferRelativeResize="0"/>
          <p:nvPr/>
        </p:nvPicPr>
        <p:blipFill>
          <a:blip r:embed="rId5">
            <a:alphaModFix/>
          </a:blip>
          <a:stretch>
            <a:fillRect/>
          </a:stretch>
        </p:blipFill>
        <p:spPr>
          <a:xfrm>
            <a:off x="1350900" y="1433137"/>
            <a:ext cx="1387674" cy="1387674"/>
          </a:xfrm>
          <a:prstGeom prst="rect">
            <a:avLst/>
          </a:prstGeom>
          <a:noFill/>
          <a:ln>
            <a:noFill/>
          </a:ln>
        </p:spPr>
      </p:pic>
      <p:pic>
        <p:nvPicPr>
          <p:cNvPr id="91" name="Shape 91"/>
          <p:cNvPicPr preferRelativeResize="0"/>
          <p:nvPr/>
        </p:nvPicPr>
        <p:blipFill>
          <a:blip r:embed="rId6">
            <a:alphaModFix/>
          </a:blip>
          <a:stretch>
            <a:fillRect/>
          </a:stretch>
        </p:blipFill>
        <p:spPr>
          <a:xfrm>
            <a:off x="3741775" y="1831249"/>
            <a:ext cx="804925" cy="805773"/>
          </a:xfrm>
          <a:prstGeom prst="rect">
            <a:avLst/>
          </a:prstGeom>
          <a:noFill/>
          <a:ln>
            <a:noFill/>
          </a:ln>
        </p:spPr>
      </p:pic>
      <p:pic>
        <p:nvPicPr>
          <p:cNvPr id="92" name="Shape 92"/>
          <p:cNvPicPr preferRelativeResize="0"/>
          <p:nvPr/>
        </p:nvPicPr>
        <p:blipFill>
          <a:blip r:embed="rId7">
            <a:alphaModFix/>
          </a:blip>
          <a:stretch>
            <a:fillRect/>
          </a:stretch>
        </p:blipFill>
        <p:spPr>
          <a:xfrm>
            <a:off x="7175009" y="3260067"/>
            <a:ext cx="1123639" cy="1031623"/>
          </a:xfrm>
          <a:prstGeom prst="rect">
            <a:avLst/>
          </a:prstGeom>
          <a:noFill/>
          <a:ln>
            <a:noFill/>
          </a:ln>
        </p:spPr>
      </p:pic>
      <p:pic>
        <p:nvPicPr>
          <p:cNvPr id="93" name="Shape 93"/>
          <p:cNvPicPr preferRelativeResize="0"/>
          <p:nvPr/>
        </p:nvPicPr>
        <p:blipFill>
          <a:blip r:embed="rId8">
            <a:alphaModFix/>
          </a:blip>
          <a:stretch>
            <a:fillRect/>
          </a:stretch>
        </p:blipFill>
        <p:spPr>
          <a:xfrm>
            <a:off x="5490055" y="3084500"/>
            <a:ext cx="1260774" cy="1260774"/>
          </a:xfrm>
          <a:prstGeom prst="rect">
            <a:avLst/>
          </a:prstGeom>
          <a:noFill/>
          <a:ln>
            <a:noFill/>
          </a:ln>
        </p:spPr>
      </p:pic>
      <p:pic>
        <p:nvPicPr>
          <p:cNvPr id="94" name="Shape 94"/>
          <p:cNvPicPr preferRelativeResize="0"/>
          <p:nvPr/>
        </p:nvPicPr>
        <p:blipFill>
          <a:blip r:embed="rId9">
            <a:alphaModFix/>
          </a:blip>
          <a:stretch>
            <a:fillRect/>
          </a:stretch>
        </p:blipFill>
        <p:spPr>
          <a:xfrm>
            <a:off x="3491475" y="2986175"/>
            <a:ext cx="1305524" cy="1305524"/>
          </a:xfrm>
          <a:prstGeom prst="rect">
            <a:avLst/>
          </a:prstGeom>
          <a:noFill/>
          <a:ln>
            <a:noFill/>
          </a:ln>
        </p:spPr>
      </p:pic>
      <p:pic>
        <p:nvPicPr>
          <p:cNvPr id="95" name="Shape 95"/>
          <p:cNvPicPr preferRelativeResize="0"/>
          <p:nvPr/>
        </p:nvPicPr>
        <p:blipFill>
          <a:blip r:embed="rId10">
            <a:alphaModFix/>
          </a:blip>
          <a:stretch>
            <a:fillRect/>
          </a:stretch>
        </p:blipFill>
        <p:spPr>
          <a:xfrm>
            <a:off x="1350899" y="2820808"/>
            <a:ext cx="1387675" cy="145819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Implementation</a:t>
            </a:r>
          </a:p>
        </p:txBody>
      </p:sp>
      <p:sp>
        <p:nvSpPr>
          <p:cNvPr id="101" name="Shape 101"/>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C vs C++ Web </a:t>
            </a:r>
            <a:r>
              <a:rPr lang="en" sz="2400" dirty="0" smtClean="0"/>
              <a:t>Server</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Ruby RGEN </a:t>
            </a:r>
            <a:r>
              <a:rPr lang="en" sz="2400" dirty="0" smtClean="0"/>
              <a:t>Gem</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Javascript Framework : Yes vs </a:t>
            </a:r>
            <a:r>
              <a:rPr lang="en" sz="2400" dirty="0" smtClean="0"/>
              <a:t>No</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Use of XML Schema </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Implementation</a:t>
            </a:r>
          </a:p>
        </p:txBody>
      </p:sp>
      <p:sp>
        <p:nvSpPr>
          <p:cNvPr id="107" name="Shape 107"/>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Working </a:t>
            </a:r>
            <a:r>
              <a:rPr lang="en" sz="2400" dirty="0" smtClean="0"/>
              <a:t>Prototype</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Base Functionality </a:t>
            </a:r>
            <a:r>
              <a:rPr lang="en" sz="2400" dirty="0" smtClean="0"/>
              <a:t>Achieved</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Current state of project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Moving Forward</a:t>
            </a:r>
          </a:p>
        </p:txBody>
      </p:sp>
      <p:sp>
        <p:nvSpPr>
          <p:cNvPr id="126" name="Shape 126"/>
          <p:cNvSpPr txBox="1">
            <a:spLocks noGrp="1"/>
          </p:cNvSpPr>
          <p:nvPr>
            <p:ph type="body" idx="1"/>
          </p:nvPr>
        </p:nvSpPr>
        <p:spPr>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en" sz="2400" dirty="0"/>
              <a:t>Plans for next semester</a:t>
            </a:r>
          </a:p>
          <a:p>
            <a:pPr marL="914400" lvl="1" indent="-381000" rtl="0">
              <a:spcBef>
                <a:spcPts val="0"/>
              </a:spcBef>
              <a:buClr>
                <a:schemeClr val="dk1"/>
              </a:buClr>
              <a:buSzPct val="80000"/>
              <a:buFont typeface="Courier New"/>
              <a:buChar char="o"/>
            </a:pPr>
            <a:r>
              <a:rPr lang="en" sz="2400" dirty="0"/>
              <a:t>Data t</a:t>
            </a:r>
            <a:r>
              <a:rPr lang="en" sz="2400" dirty="0" smtClean="0"/>
              <a:t>ypes/enums</a:t>
            </a:r>
          </a:p>
          <a:p>
            <a:pPr marL="914400" lvl="1" indent="-381000" rtl="0">
              <a:spcBef>
                <a:spcPts val="0"/>
              </a:spcBef>
              <a:buClr>
                <a:schemeClr val="dk1"/>
              </a:buClr>
              <a:buSzPct val="80000"/>
              <a:buFont typeface="Courier New"/>
              <a:buChar char="o"/>
            </a:pPr>
            <a:endParaRPr lang="en" sz="2400" dirty="0"/>
          </a:p>
          <a:p>
            <a:pPr marL="457200" lvl="0" indent="-419100" rtl="0">
              <a:spcBef>
                <a:spcPts val="0"/>
              </a:spcBef>
              <a:buClr>
                <a:schemeClr val="dk1"/>
              </a:buClr>
              <a:buSzPct val="100000"/>
              <a:buFont typeface="Arial"/>
              <a:buChar char="●"/>
            </a:pPr>
            <a:r>
              <a:rPr lang="en" sz="2400" dirty="0"/>
              <a:t>Generate </a:t>
            </a:r>
            <a:r>
              <a:rPr lang="en" sz="2400" dirty="0" smtClean="0"/>
              <a:t>documentation</a:t>
            </a:r>
          </a:p>
          <a:p>
            <a:pPr marL="457200" lvl="0" indent="-419100" rtl="0">
              <a:spcBef>
                <a:spcPts val="0"/>
              </a:spcBef>
              <a:buClr>
                <a:schemeClr val="dk1"/>
              </a:buClr>
              <a:buSzPct val="100000"/>
              <a:buFont typeface="Arial"/>
              <a:buChar char="●"/>
            </a:pPr>
            <a:endParaRPr lang="en" sz="2400" dirty="0"/>
          </a:p>
          <a:p>
            <a:pPr marL="457200" lvl="0" indent="-419100" rtl="0">
              <a:spcBef>
                <a:spcPts val="0"/>
              </a:spcBef>
              <a:buClr>
                <a:schemeClr val="dk1"/>
              </a:buClr>
              <a:buSzPct val="100000"/>
              <a:buFont typeface="Arial"/>
              <a:buChar char="●"/>
            </a:pPr>
            <a:r>
              <a:rPr lang="en" sz="2400" dirty="0"/>
              <a:t>Sockets for real time </a:t>
            </a:r>
            <a:r>
              <a:rPr lang="en" sz="2400" dirty="0" smtClean="0"/>
              <a:t>updating</a:t>
            </a:r>
          </a:p>
          <a:p>
            <a:pPr marL="457200" lvl="0" indent="-419100" rtl="0">
              <a:spcBef>
                <a:spcPts val="0"/>
              </a:spcBef>
              <a:buClr>
                <a:schemeClr val="dk1"/>
              </a:buClr>
              <a:buSzPct val="100000"/>
              <a:buFont typeface="Arial"/>
              <a:buChar char="●"/>
            </a:pPr>
            <a:endParaRPr lang="en" sz="2400" dirty="0"/>
          </a:p>
          <a:p>
            <a:pPr marL="457200" lvl="0" indent="-419100">
              <a:spcBef>
                <a:spcPts val="0"/>
              </a:spcBef>
              <a:buClr>
                <a:schemeClr val="dk1"/>
              </a:buClr>
              <a:buSzPct val="100000"/>
              <a:buFont typeface="Arial"/>
              <a:buChar char="●"/>
            </a:pPr>
            <a:r>
              <a:rPr lang="en" sz="2400" dirty="0"/>
              <a:t>CSS styling for HTML</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Moving Forward</a:t>
            </a:r>
          </a:p>
        </p:txBody>
      </p:sp>
      <p:sp>
        <p:nvSpPr>
          <p:cNvPr id="120" name="Shape 120"/>
          <p:cNvSpPr txBox="1">
            <a:spLocks noGrp="1"/>
          </p:cNvSpPr>
          <p:nvPr>
            <p:ph type="body" idx="1"/>
          </p:nvPr>
        </p:nvSpPr>
        <p:spPr>
          <a:prstGeom prst="rect">
            <a:avLst/>
          </a:prstGeom>
        </p:spPr>
        <p:txBody>
          <a:bodyPr lIns="91425" tIns="91425" rIns="91425" bIns="91425" anchor="t" anchorCtr="0">
            <a:noAutofit/>
          </a:bodyPr>
          <a:lstStyle/>
          <a:p>
            <a:pPr rtl="0">
              <a:spcBef>
                <a:spcPts val="0"/>
              </a:spcBef>
              <a:buNone/>
            </a:pPr>
            <a:r>
              <a:rPr lang="en" sz="2400" dirty="0"/>
              <a:t>Good</a:t>
            </a:r>
          </a:p>
          <a:p>
            <a:pPr marL="457200" lvl="0" indent="-381000" rtl="0">
              <a:spcBef>
                <a:spcPts val="0"/>
              </a:spcBef>
              <a:buClr>
                <a:schemeClr val="dk1"/>
              </a:buClr>
              <a:buSzPct val="100000"/>
              <a:buFont typeface="Arial"/>
              <a:buChar char="●"/>
            </a:pPr>
            <a:r>
              <a:rPr lang="en" sz="2400" dirty="0"/>
              <a:t>Adaptive mindset</a:t>
            </a:r>
          </a:p>
          <a:p>
            <a:pPr marL="457200" lvl="0" indent="-381000" rtl="0">
              <a:spcBef>
                <a:spcPts val="0"/>
              </a:spcBef>
              <a:buClr>
                <a:schemeClr val="dk1"/>
              </a:buClr>
              <a:buSzPct val="100000"/>
              <a:buFont typeface="Arial"/>
              <a:buChar char="●"/>
            </a:pPr>
            <a:r>
              <a:rPr lang="en" sz="2400" dirty="0"/>
              <a:t>Specialized and collaborative </a:t>
            </a:r>
          </a:p>
          <a:p>
            <a:pPr rtl="0">
              <a:spcBef>
                <a:spcPts val="0"/>
              </a:spcBef>
              <a:buNone/>
            </a:pPr>
            <a:endParaRPr sz="2400" dirty="0"/>
          </a:p>
          <a:p>
            <a:pPr rtl="0">
              <a:spcBef>
                <a:spcPts val="0"/>
              </a:spcBef>
              <a:buNone/>
            </a:pPr>
            <a:r>
              <a:rPr lang="en" sz="2400" dirty="0"/>
              <a:t>Bad</a:t>
            </a:r>
          </a:p>
          <a:p>
            <a:pPr marL="457200" lvl="0" indent="-381000" rtl="0">
              <a:spcBef>
                <a:spcPts val="0"/>
              </a:spcBef>
              <a:buClr>
                <a:schemeClr val="dk1"/>
              </a:buClr>
              <a:buSzPct val="100000"/>
              <a:buFont typeface="Arial"/>
              <a:buChar char="●"/>
            </a:pPr>
            <a:r>
              <a:rPr lang="en" sz="2400" dirty="0"/>
              <a:t>Too much time designing</a:t>
            </a:r>
          </a:p>
          <a:p>
            <a:pPr marL="457200" lvl="0" indent="-381000">
              <a:spcBef>
                <a:spcPts val="0"/>
              </a:spcBef>
              <a:buClr>
                <a:schemeClr val="dk1"/>
              </a:buClr>
              <a:buSzPct val="100000"/>
              <a:buFont typeface="Arial"/>
              <a:buChar char="●"/>
            </a:pPr>
            <a:r>
              <a:rPr lang="en" sz="2400" dirty="0"/>
              <a:t>Development workflow issues at start</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dirty="0" smtClean="0"/>
              <a:t>Demo / Q&amp;A</a:t>
            </a:r>
            <a:endParaRPr lang="en" dirty="0"/>
          </a:p>
        </p:txBody>
      </p:sp>
      <p:sp>
        <p:nvSpPr>
          <p:cNvPr id="132" name="Shape 132"/>
          <p:cNvSpPr txBox="1">
            <a:spLocks noGrp="1"/>
          </p:cNvSpPr>
          <p:nvPr>
            <p:ph type="body" idx="1"/>
          </p:nvPr>
        </p:nvSpPr>
        <p:spPr>
          <a:prstGeom prst="rect">
            <a:avLst/>
          </a:prstGeom>
        </p:spPr>
        <p:txBody>
          <a:bodyPr lIns="91425" tIns="91425" rIns="91425" bIns="91425" anchor="t" anchorCtr="0">
            <a:noAutofit/>
          </a:bodyPr>
          <a:lstStyle/>
          <a:p>
            <a:pPr algn="ctr">
              <a:spcBef>
                <a:spcPts val="0"/>
              </a:spcBef>
              <a:buNone/>
            </a:pPr>
            <a:r>
              <a:rPr lang="en-US" dirty="0" smtClean="0"/>
              <a:t>Text us!</a:t>
            </a:r>
          </a:p>
          <a:p>
            <a:pPr algn="ctr">
              <a:spcBef>
                <a:spcPts val="0"/>
              </a:spcBef>
              <a:buNone/>
            </a:pPr>
            <a:r>
              <a:rPr lang="en-US" dirty="0" smtClean="0"/>
              <a:t>415-237-6131</a:t>
            </a:r>
          </a:p>
          <a:p>
            <a:pPr algn="ctr">
              <a:spcBef>
                <a:spcPts val="0"/>
              </a:spcBef>
              <a:buNone/>
            </a:pPr>
            <a:endParaRPr lang="en-US" dirty="0" smtClean="0"/>
          </a:p>
          <a:p>
            <a:pPr algn="ctr">
              <a:spcBef>
                <a:spcPts val="0"/>
              </a:spcBef>
              <a:buNone/>
            </a:pPr>
            <a:r>
              <a:rPr lang="en-US" dirty="0" smtClean="0"/>
              <a:t>0 – Red	1 – Green</a:t>
            </a:r>
          </a:p>
          <a:p>
            <a:pPr algn="ctr">
              <a:spcBef>
                <a:spcPts val="0"/>
              </a:spcBef>
              <a:buNone/>
            </a:pPr>
            <a:r>
              <a:rPr lang="en-US" dirty="0" smtClean="0"/>
              <a:t>2 – Blue	3 – Yellow</a:t>
            </a:r>
          </a:p>
          <a:p>
            <a:pPr algn="ctr">
              <a:spcBef>
                <a:spcPts val="0"/>
              </a:spcBef>
              <a:buNone/>
            </a:pPr>
            <a:r>
              <a:rPr lang="en-US" dirty="0" smtClean="0"/>
              <a:t>    4 – Cyan	    5 – Magenta</a:t>
            </a:r>
          </a:p>
          <a:p>
            <a:pPr algn="ctr">
              <a:spcBef>
                <a:spcPts val="0"/>
              </a:spcBef>
              <a:buNone/>
            </a:pPr>
            <a:r>
              <a:rPr lang="en-US" dirty="0" smtClean="0"/>
              <a:t>6 - White</a:t>
            </a:r>
          </a:p>
          <a:p>
            <a:pPr algn="ct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dirty="0"/>
              <a:t>Agenda</a:t>
            </a:r>
          </a:p>
        </p:txBody>
      </p:sp>
      <p:sp>
        <p:nvSpPr>
          <p:cNvPr id="37" name="Shape 37"/>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Problem Description</a:t>
            </a:r>
          </a:p>
          <a:p>
            <a:pPr marL="457200" lvl="0" indent="-381000" rtl="0">
              <a:spcBef>
                <a:spcPts val="0"/>
              </a:spcBef>
              <a:buClr>
                <a:schemeClr val="dk1"/>
              </a:buClr>
              <a:buSzPct val="100000"/>
              <a:buFont typeface="Arial"/>
              <a:buChar char="●"/>
            </a:pPr>
            <a:r>
              <a:rPr lang="en" sz="2400" dirty="0"/>
              <a:t>Project Scope</a:t>
            </a:r>
          </a:p>
          <a:p>
            <a:pPr marL="457200" lvl="0" indent="-381000" rtl="0">
              <a:spcBef>
                <a:spcPts val="0"/>
              </a:spcBef>
              <a:buClr>
                <a:schemeClr val="dk1"/>
              </a:buClr>
              <a:buSzPct val="100000"/>
              <a:buFont typeface="Arial"/>
              <a:buChar char="●"/>
            </a:pPr>
            <a:r>
              <a:rPr lang="en" sz="2400" dirty="0"/>
              <a:t>Process</a:t>
            </a:r>
          </a:p>
          <a:p>
            <a:pPr marL="457200" lvl="0" indent="-381000" rtl="0">
              <a:spcBef>
                <a:spcPts val="0"/>
              </a:spcBef>
              <a:buClr>
                <a:schemeClr val="dk1"/>
              </a:buClr>
              <a:buSzPct val="100000"/>
              <a:buFont typeface="Arial"/>
              <a:buChar char="●"/>
            </a:pPr>
            <a:r>
              <a:rPr lang="en" sz="2400" dirty="0"/>
              <a:t>Requirements</a:t>
            </a:r>
          </a:p>
          <a:p>
            <a:pPr marL="457200" lvl="0" indent="-381000" rtl="0">
              <a:spcBef>
                <a:spcPts val="0"/>
              </a:spcBef>
              <a:buClr>
                <a:schemeClr val="dk1"/>
              </a:buClr>
              <a:buSzPct val="100000"/>
              <a:buFont typeface="Arial"/>
              <a:buChar char="●"/>
            </a:pPr>
            <a:r>
              <a:rPr lang="en" sz="2400" dirty="0" smtClean="0"/>
              <a:t>Design</a:t>
            </a:r>
          </a:p>
          <a:p>
            <a:pPr marL="457200" indent="-381000">
              <a:buClr>
                <a:schemeClr val="dk1"/>
              </a:buClr>
              <a:buSzPct val="100000"/>
              <a:buFont typeface="Arial"/>
              <a:buChar char="●"/>
            </a:pPr>
            <a:r>
              <a:rPr lang="en" sz="2400" dirty="0" smtClean="0"/>
              <a:t>Testing &amp; Quality </a:t>
            </a:r>
            <a:r>
              <a:rPr lang="en" sz="2400" dirty="0" smtClean="0"/>
              <a:t>Metrics</a:t>
            </a:r>
            <a:endParaRPr lang="en" sz="2400" dirty="0"/>
          </a:p>
          <a:p>
            <a:pPr marL="457200" lvl="0" indent="-381000" rtl="0">
              <a:spcBef>
                <a:spcPts val="0"/>
              </a:spcBef>
              <a:buClr>
                <a:schemeClr val="dk1"/>
              </a:buClr>
              <a:buSzPct val="100000"/>
              <a:buFont typeface="Arial"/>
              <a:buChar char="●"/>
            </a:pPr>
            <a:r>
              <a:rPr lang="en" sz="2400" smtClean="0"/>
              <a:t>Implementation</a:t>
            </a:r>
            <a:endParaRPr lang="en" sz="2400" dirty="0"/>
          </a:p>
          <a:p>
            <a:pPr marL="457200" lvl="0" indent="-381000" rtl="0">
              <a:spcBef>
                <a:spcPts val="0"/>
              </a:spcBef>
              <a:buClr>
                <a:schemeClr val="dk1"/>
              </a:buClr>
              <a:buSzPct val="100000"/>
              <a:buFont typeface="Arial"/>
              <a:buChar char="●"/>
            </a:pPr>
            <a:r>
              <a:rPr lang="en" sz="2400" dirty="0" smtClean="0"/>
              <a:t>Moving Forward</a:t>
            </a:r>
            <a:endParaRPr lang="en" sz="2400" dirty="0"/>
          </a:p>
          <a:p>
            <a:pPr marL="457200" lvl="0" indent="-381000">
              <a:spcBef>
                <a:spcPts val="0"/>
              </a:spcBef>
              <a:buClr>
                <a:schemeClr val="dk1"/>
              </a:buClr>
              <a:buSzPct val="100000"/>
              <a:buFont typeface="Arial"/>
              <a:buChar char="●"/>
            </a:pPr>
            <a:r>
              <a:rPr lang="en" sz="2400" dirty="0" smtClean="0"/>
              <a:t>Demo / Q&amp;A</a:t>
            </a:r>
            <a:endParaRPr lang="en" sz="2400"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dirty="0" smtClean="0"/>
              <a:t>Let Us Pretend…</a:t>
            </a:r>
            <a:endParaRPr lang="en" dirty="0"/>
          </a:p>
        </p:txBody>
      </p:sp>
      <p:sp>
        <p:nvSpPr>
          <p:cNvPr id="37" name="Shape 37"/>
          <p:cNvSpPr txBox="1">
            <a:spLocks noGrp="1"/>
          </p:cNvSpPr>
          <p:nvPr>
            <p:ph type="body" idx="1"/>
          </p:nvPr>
        </p:nvSpPr>
        <p:spPr>
          <a:prstGeom prst="rect">
            <a:avLst/>
          </a:prstGeom>
        </p:spPr>
        <p:txBody>
          <a:bodyPr lIns="91425" tIns="91425" rIns="91425" bIns="91425" anchor="t" anchorCtr="0">
            <a:noAutofit/>
          </a:bodyPr>
          <a:lstStyle/>
          <a:p>
            <a:pPr marL="76200" lvl="0" indent="0" rtl="0">
              <a:spcBef>
                <a:spcPts val="0"/>
              </a:spcBef>
              <a:buClr>
                <a:schemeClr val="dk1"/>
              </a:buClr>
              <a:buSzPct val="100000"/>
              <a:buNone/>
            </a:pPr>
            <a:r>
              <a:rPr lang="en" sz="2400" dirty="0" smtClean="0"/>
              <a:t>Harris has two employees with project ideas:</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smtClean="0"/>
              <a:t>Al - Quad Channel Man Pack</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smtClean="0"/>
              <a:t>Betty - Falcon 3</a:t>
            </a:r>
            <a:r>
              <a:rPr lang="en" sz="2400" baseline="30000" dirty="0" smtClean="0"/>
              <a:t>2</a:t>
            </a:r>
            <a:r>
              <a:rPr lang="en" sz="2400" dirty="0"/>
              <a:t> </a:t>
            </a:r>
            <a:r>
              <a:rPr lang="en" sz="2400" dirty="0" smtClean="0"/>
              <a:t>Radio</a:t>
            </a:r>
            <a:endParaRPr lang="en" sz="2400" baseline="30000" dirty="0"/>
          </a:p>
        </p:txBody>
      </p:sp>
    </p:spTree>
    <p:extLst>
      <p:ext uri="{BB962C8B-B14F-4D97-AF65-F5344CB8AC3E}">
        <p14:creationId xmlns:p14="http://schemas.microsoft.com/office/powerpoint/2010/main" xmlns="" val="4246850144"/>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dirty="0" smtClean="0"/>
              <a:t>Let Us Pretend…</a:t>
            </a:r>
            <a:endParaRPr lang="en" dirty="0"/>
          </a:p>
        </p:txBody>
      </p:sp>
      <p:sp>
        <p:nvSpPr>
          <p:cNvPr id="37" name="Shape 37"/>
          <p:cNvSpPr txBox="1">
            <a:spLocks noGrp="1"/>
          </p:cNvSpPr>
          <p:nvPr>
            <p:ph type="body" idx="1"/>
          </p:nvPr>
        </p:nvSpPr>
        <p:spPr>
          <a:xfrm>
            <a:off x="457200" y="1200150"/>
            <a:ext cx="4114800" cy="3725680"/>
          </a:xfrm>
          <a:prstGeom prst="rect">
            <a:avLst/>
          </a:prstGeom>
        </p:spPr>
        <p:txBody>
          <a:bodyPr lIns="91425" tIns="91425" rIns="91425" bIns="91425" anchor="t" anchorCtr="0">
            <a:noAutofit/>
          </a:bodyPr>
          <a:lstStyle/>
          <a:p>
            <a:pPr marL="76200" lvl="0" indent="0" rtl="0">
              <a:spcBef>
                <a:spcPts val="0"/>
              </a:spcBef>
              <a:buClr>
                <a:schemeClr val="dk1"/>
              </a:buClr>
              <a:buSzPct val="100000"/>
              <a:buNone/>
            </a:pPr>
            <a:r>
              <a:rPr lang="en" sz="2400" dirty="0" smtClean="0"/>
              <a:t>Quad Channel Man Pack</a:t>
            </a:r>
            <a:r>
              <a:rPr lang="en" sz="2400" dirty="0" smtClean="0"/>
              <a:t>:</a:t>
            </a:r>
          </a:p>
          <a:p>
            <a:pPr marL="76200" lvl="0" indent="0" rtl="0">
              <a:spcBef>
                <a:spcPts val="0"/>
              </a:spcBef>
              <a:buClr>
                <a:schemeClr val="dk1"/>
              </a:buClr>
              <a:buSzPct val="100000"/>
              <a:buNone/>
            </a:pPr>
            <a:endParaRPr lang="en" sz="2400" dirty="0"/>
          </a:p>
          <a:p>
            <a:pPr marL="76200" lvl="0" indent="0" rtl="0">
              <a:spcBef>
                <a:spcPts val="0"/>
              </a:spcBef>
              <a:buClr>
                <a:schemeClr val="dk1"/>
              </a:buClr>
              <a:buSzPct val="100000"/>
              <a:buNone/>
            </a:pPr>
            <a:r>
              <a:rPr lang="en" sz="2400" dirty="0" smtClean="0"/>
              <a:t>Radio 1</a:t>
            </a:r>
            <a:endParaRPr lang="en" sz="2400" dirty="0"/>
          </a:p>
          <a:p>
            <a:pPr marL="457200" lvl="0" indent="-381000" rtl="0">
              <a:spcBef>
                <a:spcPts val="0"/>
              </a:spcBef>
              <a:buClr>
                <a:schemeClr val="dk1"/>
              </a:buClr>
              <a:buSzPct val="100000"/>
              <a:buFont typeface="Arial"/>
              <a:buChar char="●"/>
            </a:pPr>
            <a:r>
              <a:rPr lang="en" sz="2400" dirty="0" smtClean="0"/>
              <a:t>Int: Frequency</a:t>
            </a:r>
            <a:endParaRPr lang="en" sz="2400" dirty="0"/>
          </a:p>
          <a:p>
            <a:pPr marL="76200" lvl="0" indent="0" rtl="0">
              <a:spcBef>
                <a:spcPts val="0"/>
              </a:spcBef>
              <a:buClr>
                <a:schemeClr val="dk1"/>
              </a:buClr>
              <a:buSzPct val="100000"/>
              <a:buNone/>
            </a:pPr>
            <a:r>
              <a:rPr lang="en" sz="2400" dirty="0" smtClean="0"/>
              <a:t>Radio </a:t>
            </a:r>
            <a:r>
              <a:rPr lang="en" sz="2400" dirty="0" smtClean="0"/>
              <a:t>2</a:t>
            </a:r>
            <a:endParaRPr lang="en" sz="2400" dirty="0"/>
          </a:p>
          <a:p>
            <a:pPr marL="457200" lvl="0" indent="-381000">
              <a:buClr>
                <a:schemeClr val="dk1"/>
              </a:buClr>
              <a:buSzPct val="100000"/>
              <a:buFont typeface="Arial"/>
              <a:buChar char="●"/>
            </a:pPr>
            <a:r>
              <a:rPr lang="en" sz="2400" dirty="0" smtClean="0"/>
              <a:t>Int: </a:t>
            </a:r>
            <a:r>
              <a:rPr lang="en" sz="2400" dirty="0" smtClean="0"/>
              <a:t>Frequency</a:t>
            </a:r>
            <a:endParaRPr lang="en" sz="2400" dirty="0" smtClean="0"/>
          </a:p>
          <a:p>
            <a:pPr marL="76200" lvl="0" indent="0">
              <a:buClr>
                <a:schemeClr val="dk1"/>
              </a:buClr>
              <a:buSzPct val="100000"/>
              <a:buNone/>
            </a:pPr>
            <a:r>
              <a:rPr lang="en" sz="2400" dirty="0" smtClean="0"/>
              <a:t>Radio </a:t>
            </a:r>
            <a:r>
              <a:rPr lang="en" sz="2400" dirty="0" smtClean="0"/>
              <a:t>3</a:t>
            </a:r>
            <a:endParaRPr lang="en" sz="2400" dirty="0"/>
          </a:p>
          <a:p>
            <a:pPr marL="457200" indent="-381000">
              <a:buClr>
                <a:schemeClr val="dk1"/>
              </a:buClr>
              <a:buSzPct val="100000"/>
              <a:buFont typeface="Arial"/>
              <a:buChar char="●"/>
            </a:pPr>
            <a:r>
              <a:rPr lang="en" sz="2400" dirty="0" smtClean="0"/>
              <a:t>Int: </a:t>
            </a:r>
            <a:r>
              <a:rPr lang="en" sz="2400" dirty="0" smtClean="0"/>
              <a:t>Frequency</a:t>
            </a:r>
            <a:endParaRPr lang="en" sz="2400" dirty="0"/>
          </a:p>
          <a:p>
            <a:pPr marL="76200" lvl="0" indent="0">
              <a:buClr>
                <a:schemeClr val="dk1"/>
              </a:buClr>
              <a:buSzPct val="100000"/>
              <a:buNone/>
            </a:pPr>
            <a:r>
              <a:rPr lang="en" sz="2400" dirty="0" smtClean="0"/>
              <a:t>Radio </a:t>
            </a:r>
            <a:r>
              <a:rPr lang="en" sz="2400" dirty="0" smtClean="0"/>
              <a:t>4</a:t>
            </a:r>
            <a:endParaRPr lang="en" sz="2400" dirty="0" smtClean="0"/>
          </a:p>
          <a:p>
            <a:pPr marL="457200" indent="-381000">
              <a:buClr>
                <a:schemeClr val="dk1"/>
              </a:buClr>
              <a:buSzPct val="100000"/>
              <a:buFont typeface="Arial"/>
              <a:buChar char="●"/>
            </a:pPr>
            <a:r>
              <a:rPr lang="en" sz="2400" dirty="0" smtClean="0"/>
              <a:t>Int: </a:t>
            </a:r>
            <a:r>
              <a:rPr lang="en" sz="2400" dirty="0" smtClean="0"/>
              <a:t>Frequency</a:t>
            </a:r>
            <a:endParaRPr lang="en" sz="2400" dirty="0" smtClean="0"/>
          </a:p>
          <a:p>
            <a:pPr marL="76200" lvl="0" indent="0">
              <a:buClr>
                <a:schemeClr val="dk1"/>
              </a:buClr>
              <a:buSzPct val="100000"/>
              <a:buNone/>
            </a:pPr>
            <a:endParaRPr lang="en" sz="2400" dirty="0"/>
          </a:p>
        </p:txBody>
      </p:sp>
      <p:sp>
        <p:nvSpPr>
          <p:cNvPr id="4" name="Shape 37"/>
          <p:cNvSpPr txBox="1">
            <a:spLocks/>
          </p:cNvSpPr>
          <p:nvPr/>
        </p:nvSpPr>
        <p:spPr>
          <a:xfrm>
            <a:off x="4648200" y="1200150"/>
            <a:ext cx="4114800" cy="3725680"/>
          </a:xfrm>
          <a:prstGeom prst="rect">
            <a:avLst/>
          </a:prstGeom>
        </p:spPr>
        <p:txBody>
          <a:bodyPr vert="horz" lIns="91425" tIns="91425" rIns="91425" bIns="91425" anchor="t" anchorCtr="0">
            <a:noAutofit/>
          </a:bodyPr>
          <a:lstStyle>
            <a:lvl1pPr marL="320040" indent="-320040" algn="l" rtl="0" eaLnBrk="1" latinLnBrk="0" hangingPunct="1">
              <a:spcBef>
                <a:spcPts val="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ts val="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ts val="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ts val="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ts val="0"/>
              </a:spcBef>
              <a:buClr>
                <a:schemeClr val="accent4"/>
              </a:buClr>
              <a:buFont typeface="Wingdings"/>
              <a:buChar char="§"/>
              <a:defRPr kumimoji="0" sz="1800" kern="1200" baseline="0">
                <a:solidFill>
                  <a:schemeClr val="tx1"/>
                </a:solidFill>
                <a:latin typeface="+mn-lt"/>
                <a:ea typeface="+mn-ea"/>
                <a:cs typeface="+mn-cs"/>
              </a:defRPr>
            </a:lvl9pPr>
          </a:lstStyle>
          <a:p>
            <a:pPr marL="76200" lvl="0" indent="0">
              <a:buClr>
                <a:schemeClr val="dk1"/>
              </a:buClr>
              <a:buSzPct val="100000"/>
              <a:buNone/>
            </a:pPr>
            <a:r>
              <a:rPr lang="en" sz="2400" dirty="0"/>
              <a:t>Falcon 3</a:t>
            </a:r>
            <a:r>
              <a:rPr lang="en" sz="2400" baseline="30000" dirty="0"/>
              <a:t>2</a:t>
            </a:r>
            <a:r>
              <a:rPr lang="en" sz="2400" dirty="0"/>
              <a:t> </a:t>
            </a:r>
            <a:r>
              <a:rPr lang="en" sz="2400" dirty="0" smtClean="0"/>
              <a:t>Radio</a:t>
            </a:r>
            <a:r>
              <a:rPr lang="en" sz="2400" dirty="0" smtClean="0"/>
              <a:t>:</a:t>
            </a:r>
          </a:p>
          <a:p>
            <a:pPr marL="76200" lvl="0" indent="0">
              <a:buClr>
                <a:schemeClr val="dk1"/>
              </a:buClr>
              <a:buSzPct val="100000"/>
              <a:buNone/>
            </a:pPr>
            <a:endParaRPr lang="en" sz="2400" dirty="0" smtClean="0"/>
          </a:p>
          <a:p>
            <a:pPr marL="76200" indent="0">
              <a:buClr>
                <a:schemeClr val="dk1"/>
              </a:buClr>
              <a:buSzPct val="100000"/>
              <a:buNone/>
            </a:pPr>
            <a:r>
              <a:rPr lang="en" sz="2400" dirty="0" smtClean="0"/>
              <a:t>Radio 1</a:t>
            </a:r>
          </a:p>
          <a:p>
            <a:pPr marL="457200" lvl="0" indent="-381000">
              <a:buClr>
                <a:schemeClr val="dk1"/>
              </a:buClr>
              <a:buSzPct val="100000"/>
              <a:buFont typeface="Arial"/>
              <a:buChar char="●"/>
            </a:pPr>
            <a:r>
              <a:rPr lang="en" sz="2400" dirty="0" smtClean="0"/>
              <a:t>Int: </a:t>
            </a:r>
            <a:r>
              <a:rPr lang="en" sz="2400" dirty="0" smtClean="0"/>
              <a:t>Frequency</a:t>
            </a:r>
          </a:p>
          <a:p>
            <a:pPr marL="457200" lvl="0" indent="-381000">
              <a:buClr>
                <a:schemeClr val="dk1"/>
              </a:buClr>
              <a:buSzPct val="100000"/>
              <a:buNone/>
            </a:pPr>
            <a:r>
              <a:rPr lang="en" sz="2400" dirty="0" smtClean="0"/>
              <a:t>Falcon</a:t>
            </a:r>
            <a:endParaRPr lang="en" sz="2400" dirty="0" smtClean="0"/>
          </a:p>
          <a:p>
            <a:pPr marL="457200" indent="-381000">
              <a:buClr>
                <a:schemeClr val="dk1"/>
              </a:buClr>
              <a:buSzPct val="100000"/>
              <a:buFont typeface="Arial"/>
              <a:buChar char="●"/>
            </a:pPr>
            <a:r>
              <a:rPr lang="en" sz="2400" dirty="0" smtClean="0"/>
              <a:t>Float:Velocity</a:t>
            </a:r>
          </a:p>
          <a:p>
            <a:pPr marL="457200" indent="-381000">
              <a:buClr>
                <a:schemeClr val="dk1"/>
              </a:buClr>
              <a:buSzPct val="100000"/>
              <a:buFont typeface="Arial"/>
              <a:buChar char="●"/>
            </a:pPr>
            <a:r>
              <a:rPr lang="en" sz="2400" dirty="0" smtClean="0"/>
              <a:t>Bool: </a:t>
            </a:r>
            <a:r>
              <a:rPr lang="en" sz="2400" dirty="0" smtClean="0"/>
              <a:t>Alive</a:t>
            </a:r>
          </a:p>
          <a:p>
            <a:pPr marL="76200" indent="0">
              <a:buClr>
                <a:schemeClr val="dk1"/>
              </a:buClr>
              <a:buSzPct val="100000"/>
              <a:buNone/>
            </a:pPr>
            <a:endParaRPr lang="en" sz="2400" dirty="0" smtClean="0"/>
          </a:p>
        </p:txBody>
      </p:sp>
    </p:spTree>
    <p:extLst>
      <p:ext uri="{BB962C8B-B14F-4D97-AF65-F5344CB8AC3E}">
        <p14:creationId xmlns:p14="http://schemas.microsoft.com/office/powerpoint/2010/main" xmlns="" val="2915644353"/>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Problem Description</a:t>
            </a:r>
          </a:p>
        </p:txBody>
      </p:sp>
      <p:sp>
        <p:nvSpPr>
          <p:cNvPr id="43" name="Shape 43"/>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Common Prototyping </a:t>
            </a:r>
            <a:r>
              <a:rPr lang="en" sz="2400" dirty="0" smtClean="0"/>
              <a:t>Platform</a:t>
            </a:r>
          </a:p>
          <a:p>
            <a:pPr marL="76200" lvl="0" indent="0" rtl="0">
              <a:spcBef>
                <a:spcPts val="0"/>
              </a:spcBef>
              <a:buClr>
                <a:schemeClr val="dk1"/>
              </a:buClr>
              <a:buSzPct val="100000"/>
              <a:buNone/>
            </a:pPr>
            <a:endParaRPr lang="en" sz="2400" dirty="0"/>
          </a:p>
          <a:p>
            <a:pPr marL="457200" lvl="0" indent="-381000" rtl="0">
              <a:spcBef>
                <a:spcPts val="0"/>
              </a:spcBef>
              <a:buClr>
                <a:schemeClr val="dk1"/>
              </a:buClr>
              <a:buSzPct val="100000"/>
              <a:buFont typeface="Arial"/>
              <a:buChar char="●"/>
            </a:pPr>
            <a:r>
              <a:rPr lang="en" sz="2400" dirty="0"/>
              <a:t>Lightweight Web </a:t>
            </a:r>
            <a:r>
              <a:rPr lang="en" sz="2400" dirty="0" smtClean="0"/>
              <a:t>Server</a:t>
            </a:r>
          </a:p>
          <a:p>
            <a:pPr marL="76200" lvl="0" indent="0" rtl="0">
              <a:spcBef>
                <a:spcPts val="0"/>
              </a:spcBef>
              <a:buClr>
                <a:schemeClr val="dk1"/>
              </a:buClr>
              <a:buSzPct val="100000"/>
              <a:buNone/>
            </a:pPr>
            <a:endParaRPr lang="en" sz="2400" dirty="0"/>
          </a:p>
          <a:p>
            <a:pPr marL="457200" lvl="0" indent="-381000" rtl="0">
              <a:spcBef>
                <a:spcPts val="0"/>
              </a:spcBef>
              <a:buClr>
                <a:schemeClr val="dk1"/>
              </a:buClr>
              <a:buSzPct val="100000"/>
              <a:buFont typeface="Arial"/>
              <a:buChar char="●"/>
            </a:pPr>
            <a:r>
              <a:rPr lang="en" sz="2400" dirty="0"/>
              <a:t>Highly </a:t>
            </a:r>
            <a:r>
              <a:rPr lang="en" sz="2400" dirty="0" smtClean="0"/>
              <a:t>Customizable</a:t>
            </a:r>
          </a:p>
          <a:p>
            <a:pPr marL="76200" lvl="0" indent="0" rtl="0">
              <a:spcBef>
                <a:spcPts val="0"/>
              </a:spcBef>
              <a:buClr>
                <a:schemeClr val="dk1"/>
              </a:buClr>
              <a:buSzPct val="100000"/>
              <a:buNone/>
            </a:pPr>
            <a:endParaRPr lang="en" sz="2400" dirty="0" smtClean="0"/>
          </a:p>
          <a:p>
            <a:pPr marL="457200" lvl="0" indent="-381000" rtl="0">
              <a:spcBef>
                <a:spcPts val="0"/>
              </a:spcBef>
              <a:buClr>
                <a:schemeClr val="dk1"/>
              </a:buClr>
              <a:buSzPct val="100000"/>
              <a:buFont typeface="Arial"/>
              <a:buChar char="●"/>
            </a:pPr>
            <a:r>
              <a:rPr lang="en" sz="2400" dirty="0" smtClean="0"/>
              <a:t>Interface </a:t>
            </a:r>
            <a:r>
              <a:rPr lang="en" sz="2400" dirty="0"/>
              <a:t>with External Systems</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Project Scope</a:t>
            </a:r>
          </a:p>
        </p:txBody>
      </p:sp>
      <p:sp>
        <p:nvSpPr>
          <p:cNvPr id="49" name="Shape 49"/>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smtClean="0"/>
              <a:t>Prototype</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Full Stack </a:t>
            </a:r>
            <a:endParaRPr lang="en" sz="2400" dirty="0" smtClean="0"/>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Everything from XML Input to </a:t>
            </a:r>
            <a:r>
              <a:rPr lang="en" sz="2400" dirty="0" smtClean="0"/>
              <a:t>HTML</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Sample 3rd Party Applications</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a:blip r:embed="rId3">
            <a:alphaModFix/>
          </a:blip>
          <a:stretch>
            <a:fillRect/>
          </a:stretch>
        </p:blipFill>
        <p:spPr>
          <a:xfrm>
            <a:off x="4274925" y="1448500"/>
            <a:ext cx="4829175" cy="3228975"/>
          </a:xfrm>
          <a:prstGeom prst="rect">
            <a:avLst/>
          </a:prstGeom>
          <a:noFill/>
          <a:ln>
            <a:noFill/>
          </a:ln>
        </p:spPr>
      </p:pic>
      <p:sp>
        <p:nvSpPr>
          <p:cNvPr id="55" name="Shape 55"/>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Process - Iterative</a:t>
            </a:r>
          </a:p>
        </p:txBody>
      </p:sp>
      <p:sp>
        <p:nvSpPr>
          <p:cNvPr id="56" name="Shape 56"/>
          <p:cNvSpPr txBox="1">
            <a:spLocks noGrp="1"/>
          </p:cNvSpPr>
          <p:nvPr>
            <p:ph type="body" idx="1"/>
          </p:nvPr>
        </p:nvSpPr>
        <p:spPr>
          <a:xfrm>
            <a:off x="457200" y="1200150"/>
            <a:ext cx="41595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Prototyping </a:t>
            </a:r>
            <a:r>
              <a:rPr lang="en" sz="2400" dirty="0" smtClean="0"/>
              <a:t>Project</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Stable </a:t>
            </a:r>
            <a:r>
              <a:rPr lang="en" sz="2400" dirty="0" smtClean="0"/>
              <a:t>Requirements</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Need Implementation / Design </a:t>
            </a:r>
            <a:r>
              <a:rPr lang="en" sz="2400" dirty="0" smtClean="0"/>
              <a:t>Feedback</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Communication with sponsor every two weeks</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Requirements</a:t>
            </a:r>
          </a:p>
        </p:txBody>
      </p:sp>
      <p:sp>
        <p:nvSpPr>
          <p:cNvPr id="63" name="Shape 63"/>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Highly Configurable </a:t>
            </a:r>
            <a:r>
              <a:rPr lang="en" sz="2400" dirty="0" smtClean="0"/>
              <a:t>Server</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Auto Generated HTML / Web Server </a:t>
            </a:r>
            <a:r>
              <a:rPr lang="en" sz="2400" dirty="0" smtClean="0"/>
              <a:t>Code</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REST / C++ </a:t>
            </a:r>
            <a:r>
              <a:rPr lang="en" sz="2400" dirty="0" smtClean="0"/>
              <a:t>API</a:t>
            </a:r>
          </a:p>
          <a:p>
            <a:pPr marL="457200" lvl="0" indent="-381000" rtl="0">
              <a:spcBef>
                <a:spcPts val="0"/>
              </a:spcBef>
              <a:buClr>
                <a:schemeClr val="dk1"/>
              </a:buClr>
              <a:buSzPct val="100000"/>
              <a:buFont typeface="Arial"/>
              <a:buChar char="●"/>
            </a:pPr>
            <a:endParaRPr lang="en" sz="2400" dirty="0"/>
          </a:p>
          <a:p>
            <a:pPr marL="457200" lvl="0" indent="-381000" rtl="0">
              <a:spcBef>
                <a:spcPts val="0"/>
              </a:spcBef>
              <a:buClr>
                <a:schemeClr val="dk1"/>
              </a:buClr>
              <a:buSzPct val="100000"/>
              <a:buFont typeface="Arial"/>
              <a:buChar char="●"/>
            </a:pPr>
            <a:r>
              <a:rPr lang="en" sz="2400" dirty="0"/>
              <a:t>Callback Mechanism for 3rd Party </a:t>
            </a:r>
            <a:r>
              <a:rPr lang="en" sz="2400" dirty="0" smtClean="0"/>
              <a:t>Applications</a:t>
            </a:r>
          </a:p>
          <a:p>
            <a:pPr marL="457200" lvl="0" indent="-381000" rtl="0">
              <a:spcBef>
                <a:spcPts val="0"/>
              </a:spcBef>
              <a:buClr>
                <a:schemeClr val="dk1"/>
              </a:buClr>
              <a:buSzPct val="100000"/>
              <a:buFont typeface="Arial"/>
              <a:buChar char="●"/>
            </a:pPr>
            <a:endParaRPr lang="en" sz="2400" dirty="0"/>
          </a:p>
          <a:p>
            <a:pPr marL="457200" lvl="0" indent="-381000">
              <a:spcBef>
                <a:spcPts val="0"/>
              </a:spcBef>
              <a:buClr>
                <a:schemeClr val="dk1"/>
              </a:buClr>
              <a:buSzPct val="100000"/>
              <a:buFont typeface="Arial"/>
              <a:buChar char="●"/>
            </a:pPr>
            <a:r>
              <a:rPr lang="en" sz="2400" dirty="0"/>
              <a:t>Easily Expandable</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prstGeom prst="rect">
            <a:avLst/>
          </a:prstGeom>
        </p:spPr>
        <p:txBody>
          <a:bodyPr lIns="91425" tIns="91425" rIns="91425" bIns="91425" anchor="b" anchorCtr="0">
            <a:noAutofit/>
          </a:bodyPr>
          <a:lstStyle/>
          <a:p>
            <a:pPr>
              <a:spcBef>
                <a:spcPts val="0"/>
              </a:spcBef>
              <a:buNone/>
            </a:pPr>
            <a:r>
              <a:rPr lang="en"/>
              <a:t>Design</a:t>
            </a:r>
          </a:p>
        </p:txBody>
      </p:sp>
      <p:pic>
        <p:nvPicPr>
          <p:cNvPr id="1026" name="Picture 2" descr="C:\Users\alyne02\Downloads\Ouro Class Diagram - New Page.png"/>
          <p:cNvPicPr>
            <a:picLocks noChangeAspect="1" noChangeArrowheads="1"/>
          </p:cNvPicPr>
          <p:nvPr/>
        </p:nvPicPr>
        <p:blipFill>
          <a:blip r:embed="rId3"/>
          <a:srcRect/>
          <a:stretch>
            <a:fillRect/>
          </a:stretch>
        </p:blipFill>
        <p:spPr bwMode="auto">
          <a:xfrm>
            <a:off x="381000" y="1230061"/>
            <a:ext cx="6858000" cy="3627689"/>
          </a:xfrm>
          <a:prstGeom prst="rect">
            <a:avLst/>
          </a:prstGeom>
          <a:noFill/>
        </p:spPr>
      </p:pic>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6">
      <a:dk1>
        <a:srgbClr val="7F7F7F"/>
      </a:dk1>
      <a:lt1>
        <a:sysClr val="window" lastClr="FFFFFF"/>
      </a:lt1>
      <a:dk2>
        <a:srgbClr val="A5A5A5"/>
      </a:dk2>
      <a:lt2>
        <a:srgbClr val="3F3F3F"/>
      </a:lt2>
      <a:accent1>
        <a:srgbClr val="BAD0E2"/>
      </a:accent1>
      <a:accent2>
        <a:srgbClr val="719EC3"/>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103</TotalTime>
  <Words>657</Words>
  <Application>Microsoft Office PowerPoint</Application>
  <PresentationFormat>On-screen Show (16:9)</PresentationFormat>
  <Paragraphs>143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Harris Real Time &amp; embedded Web server</vt:lpstr>
      <vt:lpstr>Agenda</vt:lpstr>
      <vt:lpstr>Let Us Pretend…</vt:lpstr>
      <vt:lpstr>Let Us Pretend…</vt:lpstr>
      <vt:lpstr>Problem Description</vt:lpstr>
      <vt:lpstr>Project Scope</vt:lpstr>
      <vt:lpstr>Process - Iterative</vt:lpstr>
      <vt:lpstr>Requirements</vt:lpstr>
      <vt:lpstr>Design</vt:lpstr>
      <vt:lpstr>Design</vt:lpstr>
      <vt:lpstr>Design</vt:lpstr>
      <vt:lpstr>Testing &amp; Quality Metrics</vt:lpstr>
      <vt:lpstr>Implementation</vt:lpstr>
      <vt:lpstr>Implementation</vt:lpstr>
      <vt:lpstr>Implementation</vt:lpstr>
      <vt:lpstr>Moving Forward</vt:lpstr>
      <vt:lpstr>Moving Forward</vt:lpstr>
      <vt:lpstr>Demo / Q&amp;A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Harris Real Time &amp; embedded Web server</dc:title>
  <cp:lastModifiedBy>alyne02</cp:lastModifiedBy>
  <cp:revision>7</cp:revision>
  <dcterms:modified xsi:type="dcterms:W3CDTF">2014-12-09T16:18:34Z</dcterms:modified>
</cp:coreProperties>
</file>